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70" r:id="rId4"/>
    <p:sldId id="261" r:id="rId5"/>
    <p:sldId id="274" r:id="rId6"/>
    <p:sldId id="275" r:id="rId7"/>
    <p:sldId id="262" r:id="rId8"/>
    <p:sldId id="264" r:id="rId9"/>
    <p:sldId id="276" r:id="rId10"/>
    <p:sldId id="277" r:id="rId11"/>
    <p:sldId id="266" r:id="rId12"/>
    <p:sldId id="268" r:id="rId13"/>
    <p:sldId id="271" r:id="rId14"/>
    <p:sldId id="278" r:id="rId15"/>
    <p:sldId id="279" r:id="rId16"/>
    <p:sldId id="258" r:id="rId1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9998026-065E-4DFC-9350-D55A9B86C33D}">
          <p14:sldIdLst>
            <p14:sldId id="256"/>
            <p14:sldId id="257"/>
            <p14:sldId id="270"/>
            <p14:sldId id="261"/>
          </p14:sldIdLst>
        </p14:section>
        <p14:section name="Untitled Section" id="{5A75E348-A71B-4138-A1AA-ABEE49EA606E}">
          <p14:sldIdLst>
            <p14:sldId id="274"/>
            <p14:sldId id="275"/>
            <p14:sldId id="262"/>
            <p14:sldId id="264"/>
            <p14:sldId id="276"/>
            <p14:sldId id="277"/>
            <p14:sldId id="266"/>
            <p14:sldId id="268"/>
            <p14:sldId id="271"/>
            <p14:sldId id="278"/>
            <p14:sldId id="279"/>
            <p14:sldId id="25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GUYEN HUY HOANG 20183749" initials="NHH2" lastIdx="5" clrIdx="0">
    <p:extLst>
      <p:ext uri="{19B8F6BF-5375-455C-9EA6-DF929625EA0E}">
        <p15:presenceInfo xmlns:p15="http://schemas.microsoft.com/office/powerpoint/2012/main" userId="S::HOANG.NH183749@sis.hust.edu.vn::934ef5cf-81a5-4c7a-925e-39f2df3c255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279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8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143000" y="1538287"/>
            <a:ext cx="6858000" cy="2387600"/>
          </a:xfrm>
        </p:spPr>
        <p:txBody>
          <a:bodyPr anchor="b">
            <a:normAutofit/>
          </a:bodyPr>
          <a:lstStyle>
            <a:lvl1pPr marL="0" marR="0" indent="0" algn="ctr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subtitle style</a:t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4313238"/>
            <a:ext cx="6858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EC2761-52B0-42C5-B01B-DF8F69615AE5}" type="datetimeFigureOut">
              <a:rPr lang="en-US" smtClean="0"/>
              <a:t>6/9/2020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EBBDA-6239-48A4-BF42-145536EAE2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29764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EC2761-52B0-42C5-B01B-DF8F69615AE5}" type="datetimeFigureOut">
              <a:rPr lang="en-US" smtClean="0"/>
              <a:t>6/9/2020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EBBDA-6239-48A4-BF42-145536EAE2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9333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EC2761-52B0-42C5-B01B-DF8F69615AE5}" type="datetimeFigureOut">
              <a:rPr lang="en-US" smtClean="0"/>
              <a:t>6/9/2020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EBBDA-6239-48A4-BF42-145536EAE2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9694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EC2761-52B0-42C5-B01B-DF8F69615AE5}" type="datetimeFigureOut">
              <a:rPr lang="en-US" smtClean="0"/>
              <a:t>6/9/2020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EBBDA-6239-48A4-BF42-145536EAE2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367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EC2761-52B0-42C5-B01B-DF8F69615AE5}" type="datetimeFigureOut">
              <a:rPr lang="en-US" smtClean="0"/>
              <a:t>6/9/2020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EBBDA-6239-48A4-BF42-145536EAE2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2406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EC2761-52B0-42C5-B01B-DF8F69615AE5}" type="datetimeFigureOut">
              <a:rPr lang="en-US" smtClean="0"/>
              <a:t>6/9/2020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EBBDA-6239-48A4-BF42-145536EAE2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2684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EC2761-52B0-42C5-B01B-DF8F69615AE5}" type="datetimeFigureOut">
              <a:rPr lang="en-US" smtClean="0"/>
              <a:t>6/9/2020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EBBDA-6239-48A4-BF42-145536EAE2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6677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EC2761-52B0-42C5-B01B-DF8F69615AE5}" type="datetimeFigureOut">
              <a:rPr lang="en-US" smtClean="0"/>
              <a:t>6/9/2020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EBBDA-6239-48A4-BF42-145536EAE2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93380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EC2761-52B0-42C5-B01B-DF8F69615AE5}" type="datetimeFigureOut">
              <a:rPr lang="en-US" smtClean="0"/>
              <a:t>6/9/2020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EBBDA-6239-48A4-BF42-145536EAE2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2279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EC2761-52B0-42C5-B01B-DF8F69615AE5}" type="datetimeFigureOut">
              <a:rPr lang="en-US" smtClean="0"/>
              <a:t>6/9/2020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EBBDA-6239-48A4-BF42-145536EAE2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8926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EC2761-52B0-42C5-B01B-DF8F69615AE5}" type="datetimeFigureOut">
              <a:rPr lang="en-US" smtClean="0"/>
              <a:t>6/9/2020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EBBDA-6239-48A4-BF42-145536EAE2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2445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88950" y="-87315"/>
            <a:ext cx="80264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8950" y="1346200"/>
            <a:ext cx="8026400" cy="49021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EC2761-52B0-42C5-B01B-DF8F69615AE5}" type="datetimeFigureOut">
              <a:rPr lang="en-US" smtClean="0"/>
              <a:t>6/9/2020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2EBBDA-6239-48A4-BF42-145536EAE2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8575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27666" y="1515534"/>
            <a:ext cx="6858000" cy="2387600"/>
          </a:xfrm>
        </p:spPr>
        <p:txBody>
          <a:bodyPr>
            <a:normAutofit fontScale="90000"/>
          </a:bodyPr>
          <a:lstStyle/>
          <a:p>
            <a:br>
              <a:rPr lang="en-US" sz="4000" dirty="0"/>
            </a:br>
            <a:br>
              <a:rPr lang="en-US" sz="4000" dirty="0"/>
            </a:br>
            <a:br>
              <a:rPr lang="en-US" sz="4000" dirty="0"/>
            </a:br>
            <a:br>
              <a:rPr lang="en-US" sz="4000" dirty="0"/>
            </a:br>
            <a:br>
              <a:rPr lang="en-US" sz="4000" dirty="0">
                <a:solidFill>
                  <a:srgbClr val="C00000"/>
                </a:solidFill>
              </a:rPr>
            </a:br>
            <a:r>
              <a:rPr lang="en-US" sz="3300" b="0" u="sng" spc="-15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Đề</a:t>
            </a:r>
            <a:r>
              <a:rPr lang="en-US" sz="3300" b="0" u="sng" spc="-1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300" b="0" u="sng" spc="-15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Tài</a:t>
            </a:r>
            <a:r>
              <a:rPr lang="en-US" sz="3300" b="0" u="sng" spc="-1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br>
              <a:rPr lang="en-US" sz="3300" b="0" u="sng" spc="-15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3000" b="0" spc="-15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Xây</a:t>
            </a:r>
            <a:r>
              <a:rPr lang="en-US" sz="3000" b="0" spc="-1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b="0" spc="-15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dựng</a:t>
            </a:r>
            <a:r>
              <a:rPr lang="en-US" sz="3000" b="0" spc="-1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b="0" spc="-15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chư</a:t>
            </a:r>
            <a:r>
              <a:rPr lang="vi-VN" sz="3000" b="0" spc="-1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ơ</a:t>
            </a:r>
            <a:r>
              <a:rPr lang="en-US" sz="3000" b="0" spc="-1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 </a:t>
            </a:r>
            <a:r>
              <a:rPr lang="en-US" sz="3000" b="0" spc="-15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trình</a:t>
            </a:r>
            <a:r>
              <a:rPr lang="en-US" sz="3000" b="0" spc="-1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b="0" spc="-15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quản</a:t>
            </a:r>
            <a:r>
              <a:rPr lang="en-US" sz="3000" b="0" spc="-1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b="0" spc="-15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lý</a:t>
            </a:r>
            <a:r>
              <a:rPr lang="en-US" sz="3000" b="0" spc="-1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b="0" spc="-15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thông</a:t>
            </a:r>
            <a:r>
              <a:rPr lang="en-US" sz="3000" b="0" spc="-1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tin </a:t>
            </a:r>
            <a:r>
              <a:rPr lang="en-US" sz="3000" b="0" spc="-15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để</a:t>
            </a:r>
            <a:r>
              <a:rPr lang="en-US" sz="3000" b="0" spc="-1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b="0" spc="-15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chăm</a:t>
            </a:r>
            <a:r>
              <a:rPr lang="en-US" sz="3000" b="0" spc="-1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b="0" spc="-15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sóc</a:t>
            </a:r>
            <a:r>
              <a:rPr lang="en-US" sz="3000" b="0" spc="-1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b="0" spc="-15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sức</a:t>
            </a:r>
            <a:r>
              <a:rPr lang="en-US" sz="3000" b="0" spc="-1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b="0" spc="-15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khỏe</a:t>
            </a:r>
            <a:r>
              <a:rPr lang="en-US" sz="3000" b="0" spc="-1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b="0" spc="-15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bà</a:t>
            </a:r>
            <a:r>
              <a:rPr lang="en-US" sz="3000" b="0" spc="-1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b="0" spc="-15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mẹ</a:t>
            </a:r>
            <a:r>
              <a:rPr lang="en-US" sz="3000" b="0" spc="-1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b="0" spc="-15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3000" b="0" spc="-1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b="0" spc="-15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trẻ</a:t>
            </a:r>
            <a:r>
              <a:rPr lang="en-US" sz="3000" b="0" spc="-1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b="0" spc="-15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</a:t>
            </a:r>
            <a:r>
              <a:rPr lang="en-US" sz="3000" b="0" spc="-1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b="0" spc="-15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cho</a:t>
            </a:r>
            <a:r>
              <a:rPr lang="en-US" sz="3000" b="0" spc="-1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b="0" spc="-15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một</a:t>
            </a:r>
            <a:r>
              <a:rPr lang="en-US" sz="3000" b="0" spc="-1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b="0" spc="-15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trạm</a:t>
            </a:r>
            <a:r>
              <a:rPr lang="en-US" sz="3000" b="0" spc="-1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y </a:t>
            </a:r>
            <a:r>
              <a:rPr lang="en-US" sz="3000" b="0" spc="-15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tế</a:t>
            </a:r>
            <a:r>
              <a:rPr lang="en-US" sz="3000" b="0" spc="-1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15066" y="4472253"/>
            <a:ext cx="7730067" cy="2062162"/>
          </a:xfrm>
        </p:spPr>
        <p:txBody>
          <a:bodyPr>
            <a:normAutofit fontScale="85000" lnSpcReduction="20000"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         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Giáo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ớng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dẫn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Th.S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Nguyễn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Mạnh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Tuấn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	    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Mã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lớp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:115639</a:t>
            </a:r>
          </a:p>
          <a:p>
            <a:pPr algn="l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	    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Sinh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 Nguyễn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Đức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Đạt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– 20183702</a:t>
            </a:r>
          </a:p>
          <a:p>
            <a:pPr algn="l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           Nguyễn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Vũ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Đức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– 20183714</a:t>
            </a:r>
          </a:p>
          <a:p>
            <a:pPr algn="l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           Phan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Chí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Hiếu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– 20183743</a:t>
            </a:r>
          </a:p>
          <a:p>
            <a:pPr algn="l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           Nguyễn Huy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Hoàng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– 20183749</a:t>
            </a:r>
          </a:p>
          <a:p>
            <a:pPr algn="l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          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Hoàng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Anh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Đức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– 20183711</a:t>
            </a:r>
          </a:p>
          <a:p>
            <a:pPr algn="l"/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3D252C-AB4D-456D-9D44-62460AEE7DB7}"/>
              </a:ext>
            </a:extLst>
          </p:cNvPr>
          <p:cNvSpPr txBox="1"/>
          <p:nvPr/>
        </p:nvSpPr>
        <p:spPr>
          <a:xfrm>
            <a:off x="1826953" y="1267183"/>
            <a:ext cx="6578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Lập</a:t>
            </a:r>
            <a:r>
              <a:rPr lang="en-US" sz="36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trình</a:t>
            </a:r>
            <a:r>
              <a:rPr lang="en-US" sz="36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</a:t>
            </a:r>
            <a:r>
              <a:rPr lang="vi-VN" sz="36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ư</a:t>
            </a:r>
            <a:r>
              <a:rPr lang="en-US" sz="3600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ớng</a:t>
            </a:r>
            <a:r>
              <a:rPr lang="en-US" sz="36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đối</a:t>
            </a:r>
            <a:r>
              <a:rPr lang="en-US" sz="36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</a:t>
            </a:r>
            <a:r>
              <a:rPr lang="vi-VN" sz="36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ư</a:t>
            </a:r>
            <a:r>
              <a:rPr lang="en-US" sz="3600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ợng</a:t>
            </a:r>
            <a:endParaRPr lang="en-US" sz="36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9039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6B537-880F-427E-81E7-E65E92E9F9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320"/>
            <a:ext cx="7886700" cy="556953"/>
          </a:xfrm>
        </p:spPr>
        <p:txBody>
          <a:bodyPr>
            <a:normAutofit/>
          </a:bodyPr>
          <a:lstStyle/>
          <a:p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Đặc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tả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Use Case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D2EBB3-3E47-4492-A99E-141B66F936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3660" y="1077711"/>
            <a:ext cx="3868340" cy="393642"/>
          </a:xfrm>
        </p:spPr>
        <p:txBody>
          <a:bodyPr>
            <a:normAutofit/>
          </a:bodyPr>
          <a:lstStyle/>
          <a:p>
            <a:r>
              <a:rPr lang="en-US" sz="1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2.4. </a:t>
            </a:r>
            <a:r>
              <a:rPr lang="en-US" sz="1400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Đặc</a:t>
            </a:r>
            <a:r>
              <a:rPr lang="en-US" sz="1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tả</a:t>
            </a:r>
            <a:r>
              <a:rPr lang="en-US" sz="1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Use Case “</a:t>
            </a:r>
            <a:r>
              <a:rPr lang="en-US" sz="1400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Xem</a:t>
            </a:r>
            <a:r>
              <a:rPr lang="en-US" sz="1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1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tin </a:t>
            </a:r>
            <a:r>
              <a:rPr lang="en-US" sz="1400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thai</a:t>
            </a:r>
            <a:r>
              <a:rPr lang="en-US" sz="1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kì</a:t>
            </a:r>
            <a:r>
              <a:rPr lang="en-US" sz="1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3468912-5A6A-4B7E-B8A0-5C319A86AD5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919183" y="1675014"/>
            <a:ext cx="7540208" cy="4817889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23F4E10-5956-46E5-AAFC-883BF33DD8B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4609" y="1717791"/>
            <a:ext cx="3887391" cy="3785234"/>
          </a:xfrm>
        </p:spPr>
        <p:txBody>
          <a:bodyPr/>
          <a:lstStyle/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0009781"/>
      </p:ext>
    </p:extLst>
  </p:cSld>
  <p:clrMapOvr>
    <a:masterClrMapping/>
  </p:clrMapOvr>
  <p:transition spd="slow">
    <p:comb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22EB3BF-45E7-4DB4-B544-84EDCF1DB9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609296"/>
            <a:ext cx="8514159" cy="3811588"/>
          </a:xfrm>
        </p:spPr>
        <p:txBody>
          <a:bodyPr>
            <a:no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3.1.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Ngôn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ngữ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java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Java Development Kit (JDK -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Bộ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công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cụ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cho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người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phát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triển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ứng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dụng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bằng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ngôn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ngữ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lập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trình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Java)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một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tập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hợp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những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công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cụ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phần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mềm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được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phát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triển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bởi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Sun Microsystems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dành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cho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nhà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phát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triển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phần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mềm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dùng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để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viết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những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applet Java hay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những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ứng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dụng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Java.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- Java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một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ngôn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ngữ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hướng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đối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tượng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mục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đích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với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cú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pháp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rất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giống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với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C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C++.</a:t>
            </a: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3.2.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Hệ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quản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trị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cơ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sở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dữ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liệu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SQL Server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SQL Server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viết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tắt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Structure Query Language,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nó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một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công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cụ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quản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lý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dữ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liệu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được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sử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dụng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phổ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biến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ở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nhiều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lĩnh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vực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Hầu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hết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ngôn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ngữ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bậc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cao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đều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trình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hỗ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trợ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SQL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như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Visual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BASic,Oracle,Visual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C…</a:t>
            </a: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chương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trình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ứng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dụng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công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cụ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quản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trị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CSDL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cho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phép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người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sử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dụng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truy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nhập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tới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CSDL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mà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không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cần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sử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dụng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trực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tiếp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SQL.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Nhưng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những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ứng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dụng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đó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khi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chạy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phải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sử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dụng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SQL.</a:t>
            </a:r>
          </a:p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Một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số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đặc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điểm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SQL Server :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– SQL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ngôn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ngữ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tựa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tiếng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Anh.</a:t>
            </a: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– SQL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ngôn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ngữ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phi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thủ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tục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nó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không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yêu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cầu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ta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cách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thức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truy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nhập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CSDL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như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thế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nào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Tất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cả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thông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báo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SQL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đều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rất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dễ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sử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dụng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ít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khả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năng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mắc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lỗi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–  SQL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cung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cấp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tập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lệnh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phong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phú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cho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công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việc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hỏi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đáp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DL</a:t>
            </a: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+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Chèn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cập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nhật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xoá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hàng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trong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một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quan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hệ</a:t>
            </a: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+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Tạo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sửa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đổi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thêm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xoá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đối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tượng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trong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CSDL.</a:t>
            </a: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+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Điều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khiển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việc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truy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nhập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tới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cơ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sở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dữ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liệu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đối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tượng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CSDL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để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đảm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bảo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tính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bảo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mật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cơ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sở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DL</a:t>
            </a: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+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Đảm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bảo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tính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nhất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quán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sự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ràng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buộc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CSDL.</a:t>
            </a: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–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Yêu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cầu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duy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nhất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để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sử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dụng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cho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hỏi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đáp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phải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nắm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vững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được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cấu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trúc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CSDL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mình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–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Đối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tượng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làm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việc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SQL Server :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+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bảng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(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tổng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quát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quan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hệ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)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dữ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liệu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hai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chiều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.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bảng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này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bao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gồm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một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hoặc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nhiều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cột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hàng.Các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cột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gọi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trường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,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hàng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gọi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bản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ghi.Cột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với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tên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gọi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kiểu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dữ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liệu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kiểu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dữ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liệu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mỗi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cột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duy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nhất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)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xác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định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tạo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nên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cấu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trúc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bảng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.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Khi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bảng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đã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được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tổ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chức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hệ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thống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cho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một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mục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đích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nào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đó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một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CSD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FF467B2-6A5A-4127-B018-731E699338DC}"/>
              </a:ext>
            </a:extLst>
          </p:cNvPr>
          <p:cNvSpPr txBox="1"/>
          <p:nvPr/>
        </p:nvSpPr>
        <p:spPr>
          <a:xfrm>
            <a:off x="594664" y="1025327"/>
            <a:ext cx="6496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nghệ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thuật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toán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7863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98EFE-30A4-47CB-8851-E83DCEF79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8739" y="3375526"/>
            <a:ext cx="7886700" cy="285273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0FE9AB-4B88-4CF2-834A-F24CF78AFB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08075" y="1645383"/>
            <a:ext cx="1138410" cy="897773"/>
          </a:xfrm>
        </p:spPr>
        <p:txBody>
          <a:bodyPr>
            <a:normAutofit/>
          </a:bodyPr>
          <a:lstStyle/>
          <a:p>
            <a:r>
              <a:rPr lang="en-US" sz="1600" dirty="0">
                <a:solidFill>
                  <a:schemeClr val="tx1"/>
                </a:solidFill>
              </a:rPr>
              <a:t>-Trang </a:t>
            </a:r>
            <a:r>
              <a:rPr lang="en-US" sz="1600" dirty="0" err="1">
                <a:solidFill>
                  <a:schemeClr val="tx1"/>
                </a:solidFill>
              </a:rPr>
              <a:t>chủ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DDFEFF-D790-490D-AC73-2E78FDE8097B}"/>
              </a:ext>
            </a:extLst>
          </p:cNvPr>
          <p:cNvSpPr txBox="1"/>
          <p:nvPr/>
        </p:nvSpPr>
        <p:spPr>
          <a:xfrm>
            <a:off x="733425" y="1183718"/>
            <a:ext cx="5886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</a:t>
            </a: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ơng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5123" name="Picture 3" descr="Trang chủ">
            <a:extLst>
              <a:ext uri="{FF2B5EF4-FFF2-40B4-BE49-F238E27FC236}">
                <a16:creationId xmlns:a16="http://schemas.microsoft.com/office/drawing/2014/main" id="{FE2652BF-4417-4EF2-A4DC-5957FC8292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0116" y="1837112"/>
            <a:ext cx="6059979" cy="49045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19944210"/>
      </p:ext>
    </p:extLst>
  </p:cSld>
  <p:clrMapOvr>
    <a:masterClrMapping/>
  </p:clrMapOvr>
  <p:transition spd="slow">
    <p:cover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97E81C-CBCA-448A-824F-4760F9DE65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696" y="308409"/>
            <a:ext cx="7886700" cy="558797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Trang </a:t>
            </a:r>
            <a:r>
              <a:rPr lang="en-US" sz="2400" dirty="0" err="1">
                <a:solidFill>
                  <a:schemeClr val="bg1"/>
                </a:solidFill>
              </a:rPr>
              <a:t>quản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lí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bệnh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nhân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6146" name="Picture 2" descr="quảnlys">
            <a:extLst>
              <a:ext uri="{FF2B5EF4-FFF2-40B4-BE49-F238E27FC236}">
                <a16:creationId xmlns:a16="http://schemas.microsoft.com/office/drawing/2014/main" id="{35D69FB6-A3D9-400D-A391-3C96526DD6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6733" y="1383808"/>
            <a:ext cx="6848793" cy="45847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9" name="Picture 5" descr="Thembn">
            <a:extLst>
              <a:ext uri="{FF2B5EF4-FFF2-40B4-BE49-F238E27FC236}">
                <a16:creationId xmlns:a16="http://schemas.microsoft.com/office/drawing/2014/main" id="{206241F1-1361-4D05-B322-9676B756F9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6733" y="1397751"/>
            <a:ext cx="7127128" cy="45707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0" name="Picture 6" descr="sửa">
            <a:extLst>
              <a:ext uri="{FF2B5EF4-FFF2-40B4-BE49-F238E27FC236}">
                <a16:creationId xmlns:a16="http://schemas.microsoft.com/office/drawing/2014/main" id="{87365276-4003-41F2-A66B-CBA3F1A2FC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6734" y="1383807"/>
            <a:ext cx="7127127" cy="45847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55268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1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1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1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7E74B7-15A2-4B7E-A56A-2F2296DF70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0885" y="216970"/>
            <a:ext cx="7886700" cy="558797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Trang </a:t>
            </a:r>
            <a:r>
              <a:rPr lang="en-US" sz="2400" dirty="0" err="1">
                <a:solidFill>
                  <a:schemeClr val="bg1"/>
                </a:solidFill>
              </a:rPr>
              <a:t>tra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cứu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thông</a:t>
            </a:r>
            <a:r>
              <a:rPr lang="en-US" sz="2400" dirty="0">
                <a:solidFill>
                  <a:schemeClr val="bg1"/>
                </a:solidFill>
              </a:rPr>
              <a:t> tin</a:t>
            </a:r>
          </a:p>
        </p:txBody>
      </p:sp>
      <p:pic>
        <p:nvPicPr>
          <p:cNvPr id="7170" name="Picture 2" descr="Tracuu">
            <a:extLst>
              <a:ext uri="{FF2B5EF4-FFF2-40B4-BE49-F238E27FC236}">
                <a16:creationId xmlns:a16="http://schemas.microsoft.com/office/drawing/2014/main" id="{51238815-3573-4367-9483-AE47CD676D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9132" y="1358132"/>
            <a:ext cx="7077682" cy="49450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2" name="Picture 4" descr="Thaiki1">
            <a:extLst>
              <a:ext uri="{FF2B5EF4-FFF2-40B4-BE49-F238E27FC236}">
                <a16:creationId xmlns:a16="http://schemas.microsoft.com/office/drawing/2014/main" id="{3520B3D2-BD9D-41C2-92A7-229883EAEC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9132" y="1358132"/>
            <a:ext cx="7077682" cy="4947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3" name="Picture 5" descr="chíodinhduong">
            <a:extLst>
              <a:ext uri="{FF2B5EF4-FFF2-40B4-BE49-F238E27FC236}">
                <a16:creationId xmlns:a16="http://schemas.microsoft.com/office/drawing/2014/main" id="{4FCCD337-7A3F-4DCD-AA68-9440E96072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9132" y="1373475"/>
            <a:ext cx="7077682" cy="492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4" name="Picture 6" descr="Lst">
            <a:extLst>
              <a:ext uri="{FF2B5EF4-FFF2-40B4-BE49-F238E27FC236}">
                <a16:creationId xmlns:a16="http://schemas.microsoft.com/office/drawing/2014/main" id="{DE3D759F-30DB-4729-A20C-BB2CA18697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9132" y="1373475"/>
            <a:ext cx="7077682" cy="49450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5" name="Picture 7" descr="themls">
            <a:extLst>
              <a:ext uri="{FF2B5EF4-FFF2-40B4-BE49-F238E27FC236}">
                <a16:creationId xmlns:a16="http://schemas.microsoft.com/office/drawing/2014/main" id="{11D86D93-6F3C-49B9-9A8A-E34D67F755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9132" y="1380086"/>
            <a:ext cx="7077682" cy="49296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6" name="Picture 8" descr="NgThan">
            <a:extLst>
              <a:ext uri="{FF2B5EF4-FFF2-40B4-BE49-F238E27FC236}">
                <a16:creationId xmlns:a16="http://schemas.microsoft.com/office/drawing/2014/main" id="{B090BC6F-4FE4-4ED4-97E3-3B769E6AE8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9132" y="1358132"/>
            <a:ext cx="7077682" cy="50023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43865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1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1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1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1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1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71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2000" fill="hold"/>
                                        <p:tgtEl>
                                          <p:spTgt spid="71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000" fill="hold"/>
                                        <p:tgtEl>
                                          <p:spTgt spid="71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71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71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7E33B-9A2C-477B-A126-9186DF9985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33694"/>
            <a:ext cx="7886700" cy="634655"/>
          </a:xfrm>
        </p:spPr>
        <p:txBody>
          <a:bodyPr>
            <a:normAutofit/>
          </a:bodyPr>
          <a:lstStyle/>
          <a:p>
            <a:r>
              <a:rPr lang="en-US" sz="3200" b="0" dirty="0" err="1">
                <a:latin typeface="Arial" panose="020B0604020202020204" pitchFamily="34" charset="0"/>
                <a:cs typeface="Arial" panose="020B0604020202020204" pitchFamily="34" charset="0"/>
              </a:rPr>
              <a:t>Thoát</a:t>
            </a:r>
            <a:r>
              <a:rPr lang="en-US" sz="3200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0" dirty="0" err="1">
                <a:latin typeface="Arial" panose="020B0604020202020204" pitchFamily="34" charset="0"/>
                <a:cs typeface="Arial" panose="020B0604020202020204" pitchFamily="34" charset="0"/>
              </a:rPr>
              <a:t>ch</a:t>
            </a:r>
            <a:r>
              <a:rPr lang="vi-VN" sz="3200" b="0" dirty="0">
                <a:latin typeface="Arial" panose="020B0604020202020204" pitchFamily="34" charset="0"/>
                <a:cs typeface="Arial" panose="020B0604020202020204" pitchFamily="34" charset="0"/>
              </a:rPr>
              <a:t>ư</a:t>
            </a:r>
            <a:r>
              <a:rPr lang="en-US" sz="3200" b="0" dirty="0" err="1">
                <a:latin typeface="Arial" panose="020B0604020202020204" pitchFamily="34" charset="0"/>
                <a:cs typeface="Arial" panose="020B0604020202020204" pitchFamily="34" charset="0"/>
              </a:rPr>
              <a:t>ơng</a:t>
            </a:r>
            <a:r>
              <a:rPr lang="en-US" sz="3200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0" dirty="0" err="1">
                <a:latin typeface="Arial" panose="020B0604020202020204" pitchFamily="34" charset="0"/>
                <a:cs typeface="Arial" panose="020B0604020202020204" pitchFamily="34" charset="0"/>
              </a:rPr>
              <a:t>trình</a:t>
            </a:r>
            <a:endParaRPr lang="en-US" sz="32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9B5396-F243-4829-9F43-BB16CBBDF0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1D5899BA-8132-4E3E-97F8-BEF9240482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0826" y="1354975"/>
            <a:ext cx="6303221" cy="5104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4669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8BDE691-10CB-4A37-AA7B-5DB23EE104BD}"/>
              </a:ext>
            </a:extLst>
          </p:cNvPr>
          <p:cNvSpPr txBox="1"/>
          <p:nvPr/>
        </p:nvSpPr>
        <p:spPr>
          <a:xfrm>
            <a:off x="1963709" y="2212807"/>
            <a:ext cx="494347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6000" b="1" dirty="0">
                <a:solidFill>
                  <a:srgbClr val="FF99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THANKS !</a:t>
            </a:r>
          </a:p>
          <a:p>
            <a:r>
              <a:rPr lang="en" sz="40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Any qu</a:t>
            </a:r>
            <a:r>
              <a:rPr lang="en-US" sz="4000" b="1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estions</a:t>
            </a:r>
            <a:r>
              <a:rPr lang="en-US" sz="40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B87520-126A-41D1-935E-0EADEBDE36F3}"/>
              </a:ext>
            </a:extLst>
          </p:cNvPr>
          <p:cNvSpPr txBox="1"/>
          <p:nvPr/>
        </p:nvSpPr>
        <p:spPr>
          <a:xfrm>
            <a:off x="6907184" y="5693602"/>
            <a:ext cx="38004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u="sng" dirty="0" err="1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Nhóm</a:t>
            </a:r>
            <a:r>
              <a:rPr lang="en-US" sz="3600" b="1" u="sng" dirty="0">
                <a:solidFill>
                  <a:srgbClr val="CC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9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858409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400" dirty="0">
                <a:latin typeface="Arial" panose="020B0604020202020204" pitchFamily="34" charset="0"/>
                <a:cs typeface="Arial" panose="020B0604020202020204" pitchFamily="34" charset="0"/>
              </a:rPr>
              <a:t>I. </a:t>
            </a:r>
            <a:r>
              <a:rPr lang="en-US" sz="3400" dirty="0" err="1">
                <a:latin typeface="Arial" panose="020B0604020202020204" pitchFamily="34" charset="0"/>
                <a:cs typeface="Arial" panose="020B0604020202020204" pitchFamily="34" charset="0"/>
              </a:rPr>
              <a:t>Đặt</a:t>
            </a:r>
            <a:r>
              <a:rPr lang="en-US" sz="3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400" dirty="0" err="1">
                <a:latin typeface="Arial" panose="020B0604020202020204" pitchFamily="34" charset="0"/>
                <a:cs typeface="Arial" panose="020B0604020202020204" pitchFamily="34" charset="0"/>
              </a:rPr>
              <a:t>Vấn</a:t>
            </a:r>
            <a:r>
              <a:rPr lang="en-US" sz="3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400" dirty="0" err="1">
                <a:latin typeface="Arial" panose="020B0604020202020204" pitchFamily="34" charset="0"/>
                <a:cs typeface="Arial" panose="020B0604020202020204" pitchFamily="34" charset="0"/>
              </a:rPr>
              <a:t>Đề</a:t>
            </a:r>
            <a:endParaRPr lang="en-US" sz="3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Content Placeholder 8" descr="A picture containing person, indoor, woman, sitting&#10;&#10;Description automatically generated">
            <a:extLst>
              <a:ext uri="{FF2B5EF4-FFF2-40B4-BE49-F238E27FC236}">
                <a16:creationId xmlns:a16="http://schemas.microsoft.com/office/drawing/2014/main" id="{5CE21DE6-5623-4095-B60B-B26570B7EE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950" y="1238248"/>
            <a:ext cx="7582988" cy="5060821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8EA0DB7-6294-438F-AD48-6DC5EDDF1734}"/>
              </a:ext>
            </a:extLst>
          </p:cNvPr>
          <p:cNvSpPr txBox="1"/>
          <p:nvPr/>
        </p:nvSpPr>
        <p:spPr>
          <a:xfrm>
            <a:off x="1590675" y="5876925"/>
            <a:ext cx="6324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4" name="Thought Bubble: Cloud 13">
            <a:extLst>
              <a:ext uri="{FF2B5EF4-FFF2-40B4-BE49-F238E27FC236}">
                <a16:creationId xmlns:a16="http://schemas.microsoft.com/office/drawing/2014/main" id="{8850B665-5D18-4D01-BD18-6A98310B68CC}"/>
              </a:ext>
            </a:extLst>
          </p:cNvPr>
          <p:cNvSpPr/>
          <p:nvPr/>
        </p:nvSpPr>
        <p:spPr>
          <a:xfrm>
            <a:off x="1801024" y="1321724"/>
            <a:ext cx="2119746" cy="1729047"/>
          </a:xfrm>
          <a:prstGeom prst="cloud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Làm</a:t>
            </a:r>
            <a:r>
              <a:rPr lang="en-US" dirty="0"/>
              <a:t> </a:t>
            </a:r>
            <a:r>
              <a:rPr lang="en-US" dirty="0" err="1"/>
              <a:t>thế</a:t>
            </a:r>
            <a:r>
              <a:rPr lang="en-US" dirty="0"/>
              <a:t> </a:t>
            </a:r>
            <a:r>
              <a:rPr lang="en-US" dirty="0" err="1"/>
              <a:t>nào</a:t>
            </a:r>
            <a:r>
              <a:rPr lang="en-US" dirty="0"/>
              <a:t> </a:t>
            </a:r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 </a:t>
            </a:r>
            <a:r>
              <a:rPr lang="en-US" dirty="0" err="1"/>
              <a:t>mẹ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bé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3652410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AA1C81-2FFA-44A0-B5E2-AA50C3CBF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564" y="0"/>
            <a:ext cx="8224837" cy="827879"/>
          </a:xfrm>
        </p:spPr>
        <p:txBody>
          <a:bodyPr>
            <a:normAutofit/>
          </a:bodyPr>
          <a:lstStyle/>
          <a:p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     Ch</a:t>
            </a:r>
            <a:r>
              <a:rPr lang="vi-VN" sz="3000" dirty="0">
                <a:latin typeface="Arial" panose="020B0604020202020204" pitchFamily="34" charset="0"/>
                <a:cs typeface="Arial" panose="020B0604020202020204" pitchFamily="34" charset="0"/>
              </a:rPr>
              <a:t>ư</a:t>
            </a:r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ơng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trình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quản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lí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thông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 tin </a:t>
            </a:r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mẹ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dirty="0" err="1">
                <a:latin typeface="Arial" panose="020B0604020202020204" pitchFamily="34" charset="0"/>
                <a:cs typeface="Arial" panose="020B0604020202020204" pitchFamily="34" charset="0"/>
              </a:rPr>
              <a:t>bé</a:t>
            </a:r>
            <a:endParaRPr lang="en-US" sz="3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FF8A58-46E1-4200-BFED-D8F29F678A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6" name="Picture 2" descr="Trang chủ">
            <a:extLst>
              <a:ext uri="{FF2B5EF4-FFF2-40B4-BE49-F238E27FC236}">
                <a16:creationId xmlns:a16="http://schemas.microsoft.com/office/drawing/2014/main" id="{CE5C486E-D0D3-4F4D-8CB6-22B91FAD8D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5047" y="1315232"/>
            <a:ext cx="6764382" cy="51983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14713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9FF25F-D027-4B08-8D0F-7988129E0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607B42-AFF1-4BD8-9214-ABDAE8DC3F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46ED3C-3719-4439-B89F-D8B85457F3C2}"/>
              </a:ext>
            </a:extLst>
          </p:cNvPr>
          <p:cNvSpPr txBox="1"/>
          <p:nvPr/>
        </p:nvSpPr>
        <p:spPr>
          <a:xfrm>
            <a:off x="398752" y="123140"/>
            <a:ext cx="70627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II.Nội</a:t>
            </a:r>
            <a:r>
              <a:rPr 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Dung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B10795-6AEA-414E-AF60-9E5560526EAB}"/>
              </a:ext>
            </a:extLst>
          </p:cNvPr>
          <p:cNvSpPr txBox="1"/>
          <p:nvPr/>
        </p:nvSpPr>
        <p:spPr>
          <a:xfrm>
            <a:off x="490602" y="1014486"/>
            <a:ext cx="44386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1.Sơ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Use Case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1.1.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Tổng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quan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 descr="usecase">
            <a:extLst>
              <a:ext uri="{FF2B5EF4-FFF2-40B4-BE49-F238E27FC236}">
                <a16:creationId xmlns:a16="http://schemas.microsoft.com/office/drawing/2014/main" id="{096BB2EE-D9C3-45DD-A7EB-3B3326D00B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8094" y="1927226"/>
            <a:ext cx="5610225" cy="416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61650C8-8F64-4B2E-BA0C-B8D88A80264B}"/>
              </a:ext>
            </a:extLst>
          </p:cNvPr>
          <p:cNvSpPr/>
          <p:nvPr/>
        </p:nvSpPr>
        <p:spPr>
          <a:xfrm>
            <a:off x="1608094" y="1898859"/>
            <a:ext cx="5610225" cy="416242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061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CAED4-16C8-4602-899B-9C3FDED968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397" y="1332697"/>
            <a:ext cx="7886700" cy="696520"/>
          </a:xfrm>
        </p:spPr>
        <p:txBody>
          <a:bodyPr>
            <a:normAutofit fontScale="90000"/>
          </a:bodyPr>
          <a:lstStyle/>
          <a:p>
            <a:r>
              <a:rPr lang="en-US" sz="20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1.2. Use case </a:t>
            </a:r>
            <a:r>
              <a:rPr lang="en-US" sz="20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sz="20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rã</a:t>
            </a:r>
            <a:r>
              <a:rPr lang="en-US" sz="20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mức</a:t>
            </a:r>
            <a:r>
              <a:rPr lang="en-US" sz="20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2</a:t>
            </a:r>
            <a:br>
              <a:rPr lang="en-US" sz="20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 Use case “ </a:t>
            </a:r>
            <a:r>
              <a:rPr lang="en-US" sz="20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20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20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bệnh</a:t>
            </a:r>
            <a:r>
              <a:rPr lang="en-US" sz="20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r>
              <a:rPr lang="en-US" sz="20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  <a:br>
              <a:rPr lang="en-US" sz="20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463D1E-0C2F-4F6B-8150-3F8B0B8405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8397" y="255459"/>
            <a:ext cx="4298841" cy="696520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vi-VN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ơ</a:t>
            </a:r>
            <a:r>
              <a:rPr 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đồ</a:t>
            </a:r>
            <a:r>
              <a:rPr 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Use Case </a:t>
            </a:r>
          </a:p>
          <a:p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76" name="Picture 4" descr="Quanly">
            <a:extLst>
              <a:ext uri="{FF2B5EF4-FFF2-40B4-BE49-F238E27FC236}">
                <a16:creationId xmlns:a16="http://schemas.microsoft.com/office/drawing/2014/main" id="{EDB5D5DF-492F-4BCE-91CC-896E7E90C8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762" y="2059275"/>
            <a:ext cx="6701425" cy="44993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710FA23-A1D1-44DE-A581-CCCE3CE23C39}"/>
              </a:ext>
            </a:extLst>
          </p:cNvPr>
          <p:cNvSpPr/>
          <p:nvPr/>
        </p:nvSpPr>
        <p:spPr>
          <a:xfrm>
            <a:off x="1089763" y="2029217"/>
            <a:ext cx="6701425" cy="455947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38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6123320-1176-485F-928B-0F1B56514A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701" y="212941"/>
            <a:ext cx="6096636" cy="574067"/>
          </a:xfrm>
        </p:spPr>
        <p:txBody>
          <a:bodyPr>
            <a:normAutofit fontScale="90000"/>
          </a:bodyPr>
          <a:lstStyle/>
          <a:p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Sơ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đồ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Use Case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1471D75-2E31-4339-AB14-3B08BFC0ECA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2421429" y="4039967"/>
            <a:ext cx="9640380" cy="4474130"/>
          </a:xfrm>
        </p:spPr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D6585FB-ACCE-4D4A-9BC3-5B15FC2F0E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30701" y="1215026"/>
            <a:ext cx="7249030" cy="574068"/>
          </a:xfrm>
        </p:spPr>
        <p:txBody>
          <a:bodyPr>
            <a:noAutofit/>
          </a:bodyPr>
          <a:lstStyle/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Use case “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cứu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tin</a:t>
            </a:r>
          </a:p>
        </p:txBody>
      </p:sp>
      <p:pic>
        <p:nvPicPr>
          <p:cNvPr id="1026" name="Picture 2" descr="use">
            <a:extLst>
              <a:ext uri="{FF2B5EF4-FFF2-40B4-BE49-F238E27FC236}">
                <a16:creationId xmlns:a16="http://schemas.microsoft.com/office/drawing/2014/main" id="{65C753D8-E1E0-4279-9FCD-5528FE29B7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9803" y="1502060"/>
            <a:ext cx="7101262" cy="52628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09832547"/>
      </p:ext>
    </p:extLst>
  </p:cSld>
  <p:clrMapOvr>
    <a:masterClrMapping/>
  </p:clrMapOvr>
  <p:transition spd="slow">
    <p:wheel spokes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C4F992ED-2045-48B8-851E-CFCDD2928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185580"/>
            <a:ext cx="7886700" cy="654006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II. </a:t>
            </a:r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Nội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Dung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C2ECBD3-8756-41D8-867D-444AFC5EA9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4320626"/>
          </a:xfrm>
        </p:spPr>
        <p:txBody>
          <a:bodyPr>
            <a:normAutofit/>
          </a:bodyPr>
          <a:lstStyle/>
          <a:p>
            <a:endParaRPr lang="en-US" sz="3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CBA523F0-177E-491E-BDCB-163EB43EDC4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759993" y="1145272"/>
            <a:ext cx="5114842" cy="571272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DB797F6-F21D-4309-B56A-B6B6FA56A7C4}"/>
              </a:ext>
            </a:extLst>
          </p:cNvPr>
          <p:cNvSpPr txBox="1"/>
          <p:nvPr/>
        </p:nvSpPr>
        <p:spPr>
          <a:xfrm>
            <a:off x="571500" y="1145272"/>
            <a:ext cx="63769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Đặc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tả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Use Case</a:t>
            </a: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2.1.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Đặc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tả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Use Case “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Thêm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bệnh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8028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1FC00-6465-46A6-87C9-DA62370D37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521" y="154879"/>
            <a:ext cx="7886700" cy="543645"/>
          </a:xfrm>
        </p:spPr>
        <p:txBody>
          <a:bodyPr>
            <a:normAutofit/>
          </a:bodyPr>
          <a:lstStyle/>
          <a:p>
            <a:pPr marL="342900" marR="0" lvl="0" indent="-342900">
              <a:spcBef>
                <a:spcPts val="0"/>
              </a:spcBef>
              <a:spcAft>
                <a:spcPts val="0"/>
              </a:spcAft>
            </a:pPr>
            <a:r>
              <a:rPr lang="en-US" sz="2800" b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800" b="0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Đặc</a:t>
            </a:r>
            <a:r>
              <a:rPr lang="en-US" sz="2800" b="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800" b="0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tả</a:t>
            </a:r>
            <a:r>
              <a:rPr lang="en-US" sz="2800" b="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Use Case</a:t>
            </a:r>
            <a:endParaRPr lang="en-US" sz="28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CB9F195-BA52-41DA-BA12-5B11821F91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543147" cy="3589106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A2802CF-F66F-49FB-B359-411BF622AAF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127778" y="1587731"/>
            <a:ext cx="6400363" cy="502199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D0F4310-F2E4-4FC4-9D7D-0ADC7F6974B8}"/>
              </a:ext>
            </a:extLst>
          </p:cNvPr>
          <p:cNvSpPr txBox="1"/>
          <p:nvPr/>
        </p:nvSpPr>
        <p:spPr>
          <a:xfrm>
            <a:off x="627459" y="1073915"/>
            <a:ext cx="541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2.2.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Đặc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tả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Use Case “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Sửa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đổi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tin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bệnh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58577561"/>
      </p:ext>
    </p:extLst>
  </p:cSld>
  <p:clrMapOvr>
    <a:masterClrMapping/>
  </p:clrMapOvr>
  <p:transition spd="slow">
    <p:cover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9D0F346-E8A0-4AB3-9A7E-61319E812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832" y="116378"/>
            <a:ext cx="7886700" cy="726413"/>
          </a:xfrm>
        </p:spPr>
        <p:txBody>
          <a:bodyPr>
            <a:normAutofit/>
          </a:bodyPr>
          <a:lstStyle/>
          <a:p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Đặc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tả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Use Case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950FE76-F0FC-4CC8-87F2-14F7626077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110876"/>
            <a:ext cx="3868340" cy="302202"/>
          </a:xfrm>
        </p:spPr>
        <p:txBody>
          <a:bodyPr>
            <a:normAutofit/>
          </a:bodyPr>
          <a:lstStyle/>
          <a:p>
            <a:r>
              <a:rPr lang="en-US" sz="1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2.3. </a:t>
            </a:r>
            <a:r>
              <a:rPr lang="en-US" sz="1400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Đặc</a:t>
            </a:r>
            <a:r>
              <a:rPr lang="en-US" sz="1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tả</a:t>
            </a:r>
            <a:r>
              <a:rPr lang="en-US" sz="1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Use Case “</a:t>
            </a:r>
            <a:r>
              <a:rPr lang="en-US" sz="1400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Xem</a:t>
            </a:r>
            <a:r>
              <a:rPr lang="en-US" sz="1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chỉ</a:t>
            </a:r>
            <a:r>
              <a:rPr lang="en-US" sz="1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1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dinh</a:t>
            </a:r>
            <a:r>
              <a:rPr lang="en-US" sz="1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</a:t>
            </a:r>
            <a:r>
              <a:rPr lang="vi-VN" sz="1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1400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ỡng</a:t>
            </a:r>
            <a:r>
              <a:rPr lang="en-US" sz="1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EF23812B-B592-4F90-A194-FB36D334A65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39975" y="1413078"/>
            <a:ext cx="7811690" cy="5042271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E563082-B5B9-4F02-96CF-F17D6986DC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381346" y="1755978"/>
            <a:ext cx="3887391" cy="823912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89376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7A4D7F9D-CF2C-4E80-8360-F21AE36D35D4}" vid="{71563601-04E0-4A9A-AE8B-FC38A55497E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669</TotalTime>
  <Words>346</Words>
  <Application>Microsoft Office PowerPoint</Application>
  <PresentationFormat>On-screen Show (4:3)</PresentationFormat>
  <Paragraphs>48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Calibri Light</vt:lpstr>
      <vt:lpstr>Times New Roman</vt:lpstr>
      <vt:lpstr>Office Theme</vt:lpstr>
      <vt:lpstr>     Đề Tài: Xây dựng chương trình quản lý thông tin để chăm sóc sức khỏe bà mẹ và trẻ em cho một trạm y tế </vt:lpstr>
      <vt:lpstr>I. Đặt Vấn Đề</vt:lpstr>
      <vt:lpstr>     Chương trình quản lí thông tin mẹ và bé</vt:lpstr>
      <vt:lpstr>PowerPoint Presentation</vt:lpstr>
      <vt:lpstr>1.2. Use case phân rã mức 2  - Use case “ Quản lý bệnh nhân”       </vt:lpstr>
      <vt:lpstr>Sơ đồ Use Case</vt:lpstr>
      <vt:lpstr>II. Nội Dung</vt:lpstr>
      <vt:lpstr> Đặc tả Use Case</vt:lpstr>
      <vt:lpstr>Đặc tả Use Case</vt:lpstr>
      <vt:lpstr>Đặc tả Use Case</vt:lpstr>
      <vt:lpstr>PowerPoint Presentation</vt:lpstr>
      <vt:lpstr>PowerPoint Presentation</vt:lpstr>
      <vt:lpstr>PowerPoint Presentation</vt:lpstr>
      <vt:lpstr>PowerPoint Presentation</vt:lpstr>
      <vt:lpstr>Thoát chương trình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Hang</dc:creator>
  <cp:lastModifiedBy>NGUYEN HUY HOANG 20183749</cp:lastModifiedBy>
  <cp:revision>35</cp:revision>
  <dcterms:created xsi:type="dcterms:W3CDTF">2016-07-25T07:53:11Z</dcterms:created>
  <dcterms:modified xsi:type="dcterms:W3CDTF">2020-06-09T14:51:08Z</dcterms:modified>
</cp:coreProperties>
</file>